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58" r:id="rId4"/>
    <p:sldId id="260" r:id="rId5"/>
    <p:sldId id="261" r:id="rId6"/>
    <p:sldId id="265" r:id="rId7"/>
    <p:sldId id="266" r:id="rId8"/>
    <p:sldId id="267" r:id="rId9"/>
    <p:sldId id="268" r:id="rId10"/>
    <p:sldId id="262" r:id="rId11"/>
    <p:sldId id="263" r:id="rId12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E113B-156F-4CB7-80C8-BBEBF63B8A6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192167-862A-48F8-8E89-905A126647EC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92167-862A-48F8-8E89-905A126647EC}" type="slidenum">
              <a:rPr lang="el-GR" smtClean="0"/>
              <a:pPr/>
              <a:t>4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35F4F-C12E-4A2F-985E-FB170B9C5A29}" type="datetimeFigureOut">
              <a:rPr lang="el-GR" smtClean="0"/>
              <a:pPr/>
              <a:t>15/10/2013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ADE3C-FE25-44D3-88B7-D404285FAFD3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.cy/url?sa=i&amp;rct=j&amp;q=&amp;esrc=s&amp;frm=1&amp;source=images&amp;cd=&amp;cad=rja&amp;docid=eUGfW1sURoD6jM&amp;tbnid=mWaRWkTIV4IadM:&amp;ved=0CAUQjRw&amp;url=http://www.usd475.org/school/sz/Computer/&amp;ei=OV9dUoO6NYHQtAa5soDwBQ&amp;psig=AFQjCNEX7-A1sYiw4a0vMDLl0Rl99yvcJA&amp;ust=1381937319367170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.cy/url?sa=i&amp;rct=j&amp;q=&amp;esrc=s&amp;frm=1&amp;source=images&amp;cd=&amp;cad=rja&amp;docid=I4LFZz60iQlQWM&amp;tbnid=-QD8RQ0vw9nKsM:&amp;ved=0CAUQjRw&amp;url=http://prisonersfamiliesvoices.blogspot.com/2012/04/robber-left-phone-with-his-photo-cops.html&amp;ei=LmNdUrPlIobUswaW6YGIDQ&amp;psig=AFQjCNGyxosHDkFHBS1J2CwEQd7YL2rDjg&amp;ust=138193833897449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.cy/url?sa=i&amp;rct=j&amp;q=&amp;esrc=s&amp;frm=1&amp;source=images&amp;cd=&amp;cad=rja&amp;docid=XiZcyLbmcifHLM&amp;tbnid=5jwQTiGShrtQWM:&amp;ved=0CAUQjRw&amp;url=http://www.webstocknet.com/?cat=11&amp;ei=oWNdUoXkLITOsgbBhYDgDA&amp;psig=AFQjCNF9-SJ5CjYJsPE3LK4T2GejBrGvmw&amp;ust=138193844521671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.cy/url?sa=i&amp;rct=j&amp;q=&amp;esrc=s&amp;frm=1&amp;source=images&amp;cd=&amp;cad=rja&amp;docid=bQIcRZi87DQEzM&amp;tbnid=Xq2JCjq9ZxeLDM:&amp;ved=0CAUQjRw&amp;url=http://jobspapa.com/teacher-cartoon-image.html&amp;ei=J15dUrC2EMHTtAahgYG4Cw&amp;psig=AFQjCNET1SxFeHrciVaID4FCiRWMY3IcBg&amp;ust=138193704975604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google.com.cy/url?sa=i&amp;rct=j&amp;q=&amp;esrc=s&amp;frm=1&amp;source=images&amp;cd=&amp;cad=rja&amp;docid=sMd7I2pL2-F7TM&amp;tbnid=PQIE3N_UgoBliM:&amp;ved=0CAUQjRw&amp;url=http://www.wica.gr/company/%CF%83%CF%84%CF%8C%CF%87%CE%BF%CF%82/&amp;ei=Wl1dUqneNMTKtQaMyYCQBQ&amp;psig=AFQjCNGoXLIXKCANV7KfXHLH9ZYa2i3CJQ&amp;ust=138193685229036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cy/url?sa=i&amp;rct=j&amp;q=&amp;esrc=s&amp;frm=1&amp;source=images&amp;cd=&amp;cad=rja&amp;docid=HSYgC2uAnkTJ6M&amp;tbnid=xam3x_Q2GjydZM:&amp;ved=0CAUQjRw&amp;url=http://www.123rf.com/photo_5600081_boy-writing-and-drawing-cartoon-and-vector-character.html&amp;ei=kGBdUvT6DIjUtQb3rYCwDA&amp;psig=AFQjCNErBbaygkrlVt5rFwVdwpo-USS0Qg&amp;ust=138193756421926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.cy/url?sa=i&amp;rct=j&amp;q=&amp;esrc=s&amp;frm=1&amp;source=images&amp;cd=&amp;cad=rja&amp;docid=PuL2-nu8jVY_8M&amp;tbnid=019C4e9rV1gojM:&amp;ved=0CAUQjRw&amp;url=http://blogs.sch.gr/goutas/2010/11/04/129/&amp;ei=TVxdUpG9OMHHtQauz4HADw&amp;bvm=bv.53899372,d.Yms&amp;psig=AFQjCNEOuqA6ePHcyn-53JBw8xL8uJ3GDQ&amp;ust=1381936584249025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cy/url?sa=i&amp;rct=j&amp;q=&amp;esrc=s&amp;frm=1&amp;source=images&amp;cd=&amp;cad=rja&amp;docid=dHdEgMXb0SclCM&amp;tbnid=VuZ4QvWXNoPssM:&amp;ved=0CAUQjRw&amp;url=http://www.cheapercy.com/?p=1674&amp;ei=85NdUoq9LszEswaXwoCoDw&amp;bvm=bv.53899372,d.Yms&amp;psig=AFQjCNHpnkCsHXE5Ps0weawUbv128mbKlw&amp;ust=138195079820596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://www.google.com.cy/url?sa=i&amp;rct=j&amp;q=&amp;esrc=s&amp;frm=1&amp;source=images&amp;cd=&amp;cad=rja&amp;docid=E4x5PkAiIWQK9M&amp;tbnid=-r0rxr9BmNb37M:&amp;ved=0CAUQjRw&amp;url=http://en.wikipedia.org/wiki/File:Question_mark_(black_on_white).png&amp;ei=UZRdUvDzJ4nHswam8YDgDQ&amp;bvm=bv.53899372,bs.1,d.Yms&amp;psig=AFQjCNHILA-xsJGDAFQNO-rGlg6Pc2W0lg&amp;ust=138195091688452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.cy/url?sa=i&amp;rct=j&amp;q=&amp;esrc=s&amp;frm=1&amp;source=images&amp;cd=&amp;cad=rja&amp;docid=3QTGnn2SShktEM&amp;tbnid=iJTaUawLRyi45M:&amp;ved=0CAUQjRw&amp;url=http://dsepwiki.wikispaces.com/%CE%9A%CF%8D%CE%BA%CE%BB%CE%BF%CF%82+%CF%80%CE%BB%CE%B7%CF%81%CE%BF%CF%86%CE%BF%CF%81%CE%AF%CE%B1%CF%82&amp;ei=hJZdUvf1CovWsga7voDQBA&amp;bvm=bv.53899372,bs.1,d.Yms&amp;psig=AFQjCNEaL8pDndocSIfmWfKOkNqMxOHLGg&amp;ust=1381951489471967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com.cy/url?sa=i&amp;rct=j&amp;q=&amp;esrc=s&amp;frm=1&amp;source=images&amp;cd=&amp;cad=rja&amp;docid=vOS9SnHxQpozxM&amp;tbnid=U1M6_cPlWGbzLM:&amp;ved=0CAUQjRw&amp;url=http://successfulworkplace.com/2012/12/08/shopping-in-the-big-data-marketplace/&amp;ei=bpddUrWcDsKNtQbV8ICICA&amp;psig=AFQjCNH8AhKrC2l_TQ73qAj7xEYhfWhKDw&amp;ust=138195170933166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  <a:solidFill>
            <a:srgbClr val="33CC33"/>
          </a:solidFill>
        </p:spPr>
        <p:txBody>
          <a:bodyPr>
            <a:normAutofit/>
          </a:bodyPr>
          <a:lstStyle/>
          <a:p>
            <a:r>
              <a:rPr lang="el-G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Βασικές Έννοιες της Πληροφορικής και της Επιστήμης Η/Υ</a:t>
            </a:r>
            <a:endParaRPr lang="el-G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6105132"/>
            <a:ext cx="9144000" cy="766936"/>
          </a:xfrm>
          <a:solidFill>
            <a:srgbClr val="33CC33"/>
          </a:solidFill>
        </p:spPr>
        <p:txBody>
          <a:bodyPr/>
          <a:lstStyle/>
          <a:p>
            <a:r>
              <a:rPr lang="el-GR" b="1" dirty="0" smtClean="0">
                <a:solidFill>
                  <a:schemeClr val="tx1"/>
                </a:solidFill>
              </a:rPr>
              <a:t>Μάθημα </a:t>
            </a:r>
            <a:r>
              <a:rPr lang="en-US" b="1" dirty="0" smtClean="0">
                <a:solidFill>
                  <a:schemeClr val="tx1"/>
                </a:solidFill>
              </a:rPr>
              <a:t>2</a:t>
            </a:r>
            <a:r>
              <a:rPr lang="el-GR" b="1" dirty="0" smtClean="0">
                <a:solidFill>
                  <a:schemeClr val="tx1"/>
                </a:solidFill>
              </a:rPr>
              <a:t> από </a:t>
            </a:r>
            <a:r>
              <a:rPr lang="en-US" b="1" dirty="0" smtClean="0">
                <a:solidFill>
                  <a:schemeClr val="tx1"/>
                </a:solidFill>
              </a:rPr>
              <a:t>2</a:t>
            </a:r>
            <a:endParaRPr lang="el-GR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www.usd475.org/school/sz/Computer/SiteAssets/SitePages/Home/10354188-computer-with-cartoon-kids-and-do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484784"/>
            <a:ext cx="4968552" cy="459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3"/>
            <a:ext cx="9144000" cy="1224135"/>
          </a:xfrm>
        </p:spPr>
        <p:txBody>
          <a:bodyPr>
            <a:normAutofit/>
          </a:bodyPr>
          <a:lstStyle/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sz="2400" dirty="0" smtClean="0"/>
              <a:t>Για να υπολογίσουμε το χρόνο ομιλίας στο κινητό μα τηλέφωνο κατά τον τελευταίο μήνα, θα πρέπει να προσθέσουμε τους χρόνους ομιλίας του κάθε τηλεφωνήματος που κάναμε</a:t>
            </a:r>
            <a:endParaRPr lang="el-GR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rgbClr val="33CC3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Άσκηση 1</a:t>
            </a:r>
            <a:endParaRPr lang="el-G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77040" y="2617840"/>
          <a:ext cx="7704855" cy="1890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8285"/>
                <a:gridCol w="2568285"/>
                <a:gridCol w="2568285"/>
              </a:tblGrid>
              <a:tr h="432048">
                <a:tc>
                  <a:txBody>
                    <a:bodyPr/>
                    <a:lstStyle/>
                    <a:p>
                      <a:r>
                        <a:rPr lang="el-GR" sz="2800" dirty="0" smtClean="0">
                          <a:solidFill>
                            <a:schemeClr val="tx1"/>
                          </a:solidFill>
                        </a:rPr>
                        <a:t>Δεδομένα</a:t>
                      </a:r>
                      <a:endParaRPr lang="el-GR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2800" dirty="0" smtClean="0">
                          <a:solidFill>
                            <a:schemeClr val="tx1"/>
                          </a:solidFill>
                        </a:rPr>
                        <a:t>Επεξεργασία</a:t>
                      </a:r>
                      <a:endParaRPr lang="el-GR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2800" dirty="0" smtClean="0">
                          <a:solidFill>
                            <a:schemeClr val="tx1"/>
                          </a:solidFill>
                        </a:rPr>
                        <a:t>Πληροφορίες</a:t>
                      </a:r>
                      <a:endParaRPr lang="el-GR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</a:tr>
              <a:tr h="1372267">
                <a:tc>
                  <a:txBody>
                    <a:bodyPr/>
                    <a:lstStyle/>
                    <a:p>
                      <a:r>
                        <a:rPr lang="el-GR" dirty="0" smtClean="0"/>
                        <a:t>Οι χρόνοι ομιλίας των τηλεφωνημάτων που κάναμε</a:t>
                      </a:r>
                      <a:endParaRPr lang="el-G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Προσθέτουμε</a:t>
                      </a:r>
                      <a:r>
                        <a:rPr lang="el-GR" baseline="0" dirty="0" smtClean="0"/>
                        <a:t> μαζί όλους τους χρόνους ομιλίας των τηλεφωνημάτων που κάναμε</a:t>
                      </a:r>
                      <a:endParaRPr lang="el-G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Ο συνολικός</a:t>
                      </a:r>
                      <a:r>
                        <a:rPr lang="el-GR" baseline="0" dirty="0" smtClean="0"/>
                        <a:t> χρόνος ομιλίας</a:t>
                      </a:r>
                      <a:endParaRPr lang="el-G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9458" name="Picture 2" descr="http://3.bp.blogspot.com/-lQhQx47-I08/T4BtTSnW3VI/AAAAAAAAA0M/Y1vQIZ40rZ0/s1600/9931008-cartoon-mobile-phone-isolated-on-white-background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2122" y="4581128"/>
            <a:ext cx="2161878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3"/>
            <a:ext cx="9144000" cy="1368151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sz="2400" dirty="0" smtClean="0"/>
              <a:t>Στο κέντρο για πληροφορίες τηλεφωνικού καταλόγου είναι καταχωρημένα το ονοματεπώνυμο και ο αριθμός τηλεφώνου για κάθε άτομο που έχει τηλέφωνο. Όταν δοθεί το ονοματεπώνυμο εμφανίζεται ο αντίστοιχος αριθμός τηλεφώνου</a:t>
            </a:r>
            <a:endParaRPr lang="el-GR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rgbClr val="33CC3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Άσκηση 2</a:t>
            </a:r>
            <a:endParaRPr lang="el-G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77040" y="2617840"/>
          <a:ext cx="7704855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8285"/>
                <a:gridCol w="2568285"/>
                <a:gridCol w="2568285"/>
              </a:tblGrid>
              <a:tr h="432048">
                <a:tc>
                  <a:txBody>
                    <a:bodyPr/>
                    <a:lstStyle/>
                    <a:p>
                      <a:r>
                        <a:rPr lang="el-GR" sz="2800" dirty="0" smtClean="0">
                          <a:solidFill>
                            <a:schemeClr val="tx1"/>
                          </a:solidFill>
                        </a:rPr>
                        <a:t>Δεδομένα</a:t>
                      </a:r>
                      <a:endParaRPr lang="el-GR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2800" dirty="0" smtClean="0">
                          <a:solidFill>
                            <a:schemeClr val="tx1"/>
                          </a:solidFill>
                        </a:rPr>
                        <a:t>Επεξεργασία</a:t>
                      </a:r>
                      <a:endParaRPr lang="el-GR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2800" dirty="0" smtClean="0">
                          <a:solidFill>
                            <a:schemeClr val="tx1"/>
                          </a:solidFill>
                        </a:rPr>
                        <a:t>Πληροφορίες</a:t>
                      </a:r>
                      <a:endParaRPr lang="el-GR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</a:tr>
              <a:tr h="1372267">
                <a:tc>
                  <a:txBody>
                    <a:bodyPr/>
                    <a:lstStyle/>
                    <a:p>
                      <a:r>
                        <a:rPr lang="el-GR" sz="2000" dirty="0" smtClean="0"/>
                        <a:t>Το ονοματεπώνυμο του ατόμου του οποίου θέλουμε το τηλέφωνο</a:t>
                      </a:r>
                      <a:endParaRPr lang="el-GR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sz="1600" dirty="0" smtClean="0"/>
                        <a:t>Γίνεται σύγκριση</a:t>
                      </a:r>
                      <a:r>
                        <a:rPr lang="el-GR" sz="1600" baseline="0" dirty="0" smtClean="0"/>
                        <a:t> του ονοματεπώνυμου που δόθηκε με κάθε ονοματέπωνυμο που υπάρχει στον καταχωρημένο κατάλογο, μέχρι να βρει ένα ονοματεπώνυμο που είναι το ίδιο και εμφανίζει το τηλέφωνο του</a:t>
                      </a:r>
                      <a:endParaRPr lang="el-GR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sz="2000" baseline="0" dirty="0" smtClean="0"/>
                        <a:t>Ο αριθμός του τηλεφώνου του ατόμου αυτού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2530" name="Picture 2" descr="http://www.webstocknet.com/wp-content/uploads/2011/01/ManiacSearchCartoo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697300"/>
            <a:ext cx="1101548" cy="1118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rgbClr val="33CC3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μάθαμε το Προηγούμενο Μάθημα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/>
          <a:lstStyle/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Τι είναι ο ηλεκτρονικός υπολογιστής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Βασικές Λειτουργίες του Υπολογιστή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Που χρησιμοποιούνται υπολογιστές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Τι είναι πρόγραμμα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Δεδομένα – Επεξεργασία - Πληροφορίες</a:t>
            </a:r>
            <a:endParaRPr lang="el-GR" dirty="0"/>
          </a:p>
        </p:txBody>
      </p:sp>
      <p:pic>
        <p:nvPicPr>
          <p:cNvPr id="15364" name="Picture 4" descr="http://www.piedibuscesate.it/wp-content/uploads/2013/02/9634074-owl-teacher-cartoon-character-with-a-point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104582"/>
            <a:ext cx="2843807" cy="27534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rgbClr val="33CC3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Τι </a:t>
            </a:r>
            <a:r>
              <a:rPr lang="el-G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θα μάθουμε σήμερα</a:t>
            </a:r>
            <a:endParaRPr lang="el-G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8" y="1201756"/>
            <a:ext cx="8424936" cy="4525963"/>
          </a:xfrm>
        </p:spPr>
        <p:txBody>
          <a:bodyPr/>
          <a:lstStyle/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Να εξηγούμε τι είναι Δεδομένα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Να εξηγούμε τι είναι Πληροφορίες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Να εξηγούμε τι είναι επεξεργασία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Να αναγνωρίζουμε τις</a:t>
            </a:r>
            <a:r>
              <a:rPr lang="en-US" dirty="0" smtClean="0"/>
              <a:t> </a:t>
            </a:r>
            <a:r>
              <a:rPr lang="el-GR" dirty="0" smtClean="0"/>
              <a:t>πιο πάνω έννοιες σε παραδείγματα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Τι είναι Πληροφορική</a:t>
            </a:r>
          </a:p>
        </p:txBody>
      </p:sp>
      <p:pic>
        <p:nvPicPr>
          <p:cNvPr id="4100" name="Picture 4" descr="http://www.wica.gr/wp-content/uploads/2012/05/targetr-300x274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853545"/>
            <a:ext cx="3635896" cy="3004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rgbClr val="33CC3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Λίγα λόγια στο τετράδιο μας...</a:t>
            </a:r>
            <a:endParaRPr lang="el-G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6" name="Picture 4" descr="http://us.123rf.com/400wm/400/400/ddraw/ddraw0909/ddraw090900161/5600081-boy-writing-and-drawing-cartoon-and-vector-character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196752"/>
            <a:ext cx="5832648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blogs.sch.gr/goutas/files/2010/11/information_circl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84783"/>
            <a:ext cx="7920880" cy="5055399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rgbClr val="33CC33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l-G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Δεδομένα - Επεξεργασία - Πληροφορίες</a:t>
            </a:r>
            <a:endParaRPr lang="el-G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rgbClr val="33CC3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Ετοιμασία Φραπέ</a:t>
            </a:r>
            <a:endParaRPr lang="el-G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 descr="http://www.cheapercy.com/wp-content/uploads/2013/04/frap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154" y="1844824"/>
            <a:ext cx="2468846" cy="2880320"/>
          </a:xfrm>
          <a:prstGeom prst="rect">
            <a:avLst/>
          </a:prstGeom>
          <a:noFill/>
        </p:spPr>
      </p:pic>
      <p:pic>
        <p:nvPicPr>
          <p:cNvPr id="23556" name="Picture 4" descr="http://upload.wikimedia.org/wikipedia/en/4/44/Question_mark_(black_on_white)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234668"/>
            <a:ext cx="1805292" cy="2276738"/>
          </a:xfrm>
          <a:prstGeom prst="rect">
            <a:avLst/>
          </a:prstGeom>
          <a:noFill/>
        </p:spPr>
      </p:pic>
      <p:pic>
        <p:nvPicPr>
          <p:cNvPr id="9" name="Picture 4" descr="http://upload.wikimedia.org/wikipedia/en/4/44/Question_mark_(black_on_white)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2132856"/>
            <a:ext cx="1884209" cy="2376264"/>
          </a:xfrm>
          <a:prstGeom prst="rect">
            <a:avLst/>
          </a:prstGeom>
          <a:noFill/>
        </p:spPr>
      </p:pic>
      <p:sp>
        <p:nvSpPr>
          <p:cNvPr id="10" name="Right Arrow 9"/>
          <p:cNvSpPr/>
          <p:nvPr/>
        </p:nvSpPr>
        <p:spPr>
          <a:xfrm>
            <a:off x="2267744" y="3140968"/>
            <a:ext cx="1152128" cy="936104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Right Arrow 10"/>
          <p:cNvSpPr/>
          <p:nvPr/>
        </p:nvSpPr>
        <p:spPr>
          <a:xfrm>
            <a:off x="5634716" y="3183172"/>
            <a:ext cx="1152128" cy="936104"/>
          </a:xfrm>
          <a:prstGeom prst="rightArrow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TextBox 11"/>
          <p:cNvSpPr txBox="1"/>
          <p:nvPr/>
        </p:nvSpPr>
        <p:spPr>
          <a:xfrm>
            <a:off x="465876" y="4653136"/>
            <a:ext cx="1585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/>
              <a:t>Δεδομένα</a:t>
            </a:r>
            <a:endParaRPr lang="el-GR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563888" y="4653136"/>
            <a:ext cx="2263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/>
              <a:t>Επεξεργασία</a:t>
            </a:r>
            <a:endParaRPr lang="el-GR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20272" y="468294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/>
              <a:t>Πληροφορία</a:t>
            </a:r>
            <a:endParaRPr lang="el-G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/>
          <a:lstStyle/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b="1" dirty="0" smtClean="0"/>
              <a:t>Δεδομένα</a:t>
            </a:r>
            <a:r>
              <a:rPr lang="el-GR" dirty="0" smtClean="0"/>
              <a:t>: στοιχεία τα οποία είναι απαραίτητα για την επεξεργασία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b="1" dirty="0" smtClean="0"/>
              <a:t>Πληροφορία</a:t>
            </a:r>
            <a:r>
              <a:rPr lang="el-GR" dirty="0" smtClean="0"/>
              <a:t>: το αποτέλεσμα της επεξεργασίας</a:t>
            </a:r>
          </a:p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b="1" dirty="0" smtClean="0"/>
              <a:t>Επεξεργασία</a:t>
            </a:r>
            <a:r>
              <a:rPr lang="el-GR" dirty="0" smtClean="0"/>
              <a:t>: η μετατροπή των δεδομένων σε πληροφορίες</a:t>
            </a:r>
            <a:endParaRPr lang="el-G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  <a:solidFill>
            <a:srgbClr val="33CC33"/>
          </a:solidFill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Δεδομένα – Επεξεργασία</a:t>
            </a:r>
            <a:r>
              <a:rPr kumimoji="0" lang="el-GR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- Πληροφορίες</a:t>
            </a:r>
            <a:endParaRPr kumimoji="0" lang="el-GR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5602" name="Picture 2" descr="http://dsepwiki.wikispaces.com/file/view/s.JPG/183661721/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993" y="4365104"/>
            <a:ext cx="3746007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/>
          <a:lstStyle/>
          <a:p>
            <a:pPr>
              <a:buClr>
                <a:srgbClr val="33CC33"/>
              </a:buClr>
              <a:buFont typeface="Wingdings" pitchFamily="2" charset="2"/>
              <a:buChar char="ü"/>
            </a:pPr>
            <a:r>
              <a:rPr lang="el-GR" dirty="0" smtClean="0"/>
              <a:t>Η Επιστήμη που διερευνά τους τρόπους </a:t>
            </a:r>
            <a:r>
              <a:rPr lang="el-GR" b="1" dirty="0" smtClean="0"/>
              <a:t>συλλογής</a:t>
            </a:r>
            <a:r>
              <a:rPr lang="el-GR" dirty="0" smtClean="0"/>
              <a:t>, </a:t>
            </a:r>
            <a:r>
              <a:rPr lang="el-GR" b="1" dirty="0" smtClean="0"/>
              <a:t>αποθήκευσης</a:t>
            </a:r>
            <a:r>
              <a:rPr lang="el-GR" dirty="0" smtClean="0"/>
              <a:t>, </a:t>
            </a:r>
            <a:r>
              <a:rPr lang="el-GR" b="1" dirty="0" smtClean="0"/>
              <a:t>επεξεργασίας</a:t>
            </a:r>
            <a:r>
              <a:rPr lang="el-GR" dirty="0" smtClean="0"/>
              <a:t> και </a:t>
            </a:r>
            <a:r>
              <a:rPr lang="el-GR" b="1" dirty="0" smtClean="0"/>
              <a:t>μετάδοσης πληροφοριών</a:t>
            </a:r>
          </a:p>
          <a:p>
            <a:pPr>
              <a:buClr>
                <a:srgbClr val="33CC33"/>
              </a:buClr>
              <a:buNone/>
            </a:pPr>
            <a:endParaRPr lang="el-G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  <a:solidFill>
            <a:srgbClr val="33CC3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Τι είναι</a:t>
            </a:r>
            <a:r>
              <a:rPr kumimoji="0" lang="el-GR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Πληροφορική?</a:t>
            </a:r>
            <a:endParaRPr kumimoji="0" lang="el-GR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626" name="Picture 2" descr="https://encrypted-tbn2.gstatic.com/images?q=tbn:ANd9GcSBUBiFJ9sZbb8WJIUf3EO9I2kVrhz4jjyjMzkmwVaM31yIMsC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  <a:solidFill>
            <a:srgbClr val="33CC3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Ας</a:t>
            </a:r>
            <a:r>
              <a:rPr kumimoji="0" lang="el-GR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Δούμε τα Φύλλα Εργασίας...</a:t>
            </a:r>
            <a:endParaRPr kumimoji="0" lang="el-GR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7650" name="Picture 2" descr="Cartoon Female Typist Working on a Compu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96752"/>
            <a:ext cx="6696744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270</Words>
  <Application>Microsoft Office PowerPoint</Application>
  <PresentationFormat>On-screen Show (4:3)</PresentationFormat>
  <Paragraphs>44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Βασικές Έννοιες της Πληροφορικής και της Επιστήμης Η/Υ</vt:lpstr>
      <vt:lpstr>Τι μάθαμε το Προηγούμενο Μάθημα</vt:lpstr>
      <vt:lpstr>Τι θα μάθουμε σήμερα</vt:lpstr>
      <vt:lpstr>Λίγα λόγια στο τετράδιο μας...</vt:lpstr>
      <vt:lpstr>Δεδομένα - Επεξεργασία - Πληροφορίες</vt:lpstr>
      <vt:lpstr>Ετοιμασία Φραπέ</vt:lpstr>
      <vt:lpstr>Slide 7</vt:lpstr>
      <vt:lpstr>Slide 8</vt:lpstr>
      <vt:lpstr>Slide 9</vt:lpstr>
      <vt:lpstr>Άσκηση 1</vt:lpstr>
      <vt:lpstr>Άσκηση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Βασικές Έννοιες της Πληροφορικής και της Επιστήμης Η/Υ</dc:title>
  <dc:creator>Pola</dc:creator>
  <cp:lastModifiedBy>Pola</cp:lastModifiedBy>
  <cp:revision>18</cp:revision>
  <dcterms:created xsi:type="dcterms:W3CDTF">2013-10-15T15:11:10Z</dcterms:created>
  <dcterms:modified xsi:type="dcterms:W3CDTF">2013-10-15T20:31:09Z</dcterms:modified>
</cp:coreProperties>
</file>